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8" r:id="rId3"/>
    <p:sldId id="276" r:id="rId4"/>
    <p:sldId id="277" r:id="rId5"/>
    <p:sldId id="259" r:id="rId6"/>
    <p:sldId id="278" r:id="rId7"/>
    <p:sldId id="263" r:id="rId8"/>
    <p:sldId id="260" r:id="rId9"/>
    <p:sldId id="261" r:id="rId10"/>
    <p:sldId id="264" r:id="rId11"/>
    <p:sldId id="265" r:id="rId12"/>
    <p:sldId id="266" r:id="rId13"/>
    <p:sldId id="268" r:id="rId14"/>
    <p:sldId id="270" r:id="rId15"/>
    <p:sldId id="271" r:id="rId16"/>
    <p:sldId id="272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53" autoAdjust="0"/>
    <p:restoredTop sz="94671" autoAdjust="0"/>
  </p:normalViewPr>
  <p:slideViewPr>
    <p:cSldViewPr>
      <p:cViewPr varScale="1">
        <p:scale>
          <a:sx n="86" d="100"/>
          <a:sy n="86" d="100"/>
        </p:scale>
        <p:origin x="189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03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6EDD-451D-9C52-72B19E6F118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6EDD-451D-9C52-72B19E6F11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6EDD-451D-9C52-72B19E6F11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0840726196270345"/>
          <c:y val="0.20185810107069946"/>
          <c:w val="0.38312533752925254"/>
          <c:h val="0.72062242219722539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6E1D-EBAF-4E9D-A8AF-295F91342140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16B8-B8D6-45A7-A9D9-630EABF816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6E1D-EBAF-4E9D-A8AF-295F91342140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16B8-B8D6-45A7-A9D9-630EABF81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6E1D-EBAF-4E9D-A8AF-295F91342140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16B8-B8D6-45A7-A9D9-630EABF81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6E1D-EBAF-4E9D-A8AF-295F91342140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16B8-B8D6-45A7-A9D9-630EABF81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6E1D-EBAF-4E9D-A8AF-295F91342140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16B8-B8D6-45A7-A9D9-630EABF816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6E1D-EBAF-4E9D-A8AF-295F91342140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16B8-B8D6-45A7-A9D9-630EABF81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6E1D-EBAF-4E9D-A8AF-295F91342140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16B8-B8D6-45A7-A9D9-630EABF81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6E1D-EBAF-4E9D-A8AF-295F91342140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16B8-B8D6-45A7-A9D9-630EABF81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6E1D-EBAF-4E9D-A8AF-295F91342140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16B8-B8D6-45A7-A9D9-630EABF816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6E1D-EBAF-4E9D-A8AF-295F91342140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16B8-B8D6-45A7-A9D9-630EABF81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6E1D-EBAF-4E9D-A8AF-295F91342140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16B8-B8D6-45A7-A9D9-630EABF816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14E6E1D-EBAF-4E9D-A8AF-295F91342140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30316B8-B8D6-45A7-A9D9-630EABF816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44824"/>
            <a:ext cx="7498080" cy="214625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2020-ЖЫЛДЫН БЮДЖЕТИНИН ДОЛБООРУ БОЮНЧА КООМДУК УГУУ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22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543800" cy="752128"/>
          </a:xfrm>
        </p:spPr>
        <p:txBody>
          <a:bodyPr>
            <a:normAutofit fontScale="90000"/>
          </a:bodyPr>
          <a:lstStyle/>
          <a:p>
            <a:pPr algn="ctr"/>
            <a:r>
              <a:rPr lang="ky-KG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2020-жылдын чыгаша бөлүгүнүн долбоору – 14921,7 мин сом</a:t>
            </a:r>
            <a:endParaRPr lang="ru-RU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194479"/>
              </p:ext>
            </p:extLst>
          </p:nvPr>
        </p:nvGraphicFramePr>
        <p:xfrm>
          <a:off x="1259632" y="1428731"/>
          <a:ext cx="7704856" cy="4853164"/>
        </p:xfrm>
        <a:graphic>
          <a:graphicData uri="http://schemas.openxmlformats.org/drawingml/2006/table">
            <a:tbl>
              <a:tblPr/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45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err="1" smtClean="0">
                          <a:latin typeface="Arial Cyr"/>
                        </a:rPr>
                        <a:t>Чыгашалардын</a:t>
                      </a:r>
                      <a:r>
                        <a:rPr lang="ru-RU" sz="1800" b="1" i="0" u="none" strike="noStrike" dirty="0" smtClean="0">
                          <a:latin typeface="Arial Cyr"/>
                        </a:rPr>
                        <a:t> </a:t>
                      </a:r>
                      <a:r>
                        <a:rPr lang="ru-RU" sz="1800" b="1" i="0" u="none" strike="noStrike" dirty="0" err="1">
                          <a:latin typeface="Arial Cyr"/>
                        </a:rPr>
                        <a:t>аталышы</a:t>
                      </a:r>
                      <a:endParaRPr lang="ru-RU" sz="1800" b="1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Arial Cyr"/>
                        </a:rPr>
                        <a:t>2019</a:t>
                      </a:r>
                      <a:endParaRPr lang="ru-RU" sz="1800" b="1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Arial Cyr"/>
                        </a:rPr>
                        <a:t>2019</a:t>
                      </a:r>
                      <a:endParaRPr lang="ru-RU" sz="1800" b="1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Arial Cyr"/>
                        </a:rPr>
                        <a:t>2020</a:t>
                      </a:r>
                      <a:endParaRPr lang="ru-RU" sz="1800" b="1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43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latin typeface="Arial Cyr"/>
                        </a:rPr>
                        <a:t>Бекитилген 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Arial Cyr"/>
                        </a:rPr>
                        <a:t>5- </a:t>
                      </a:r>
                      <a:r>
                        <a:rPr lang="ru-RU" sz="1800" b="1" i="0" u="none" strike="noStrike" dirty="0" err="1">
                          <a:latin typeface="Arial Cyr"/>
                        </a:rPr>
                        <a:t>айдын</a:t>
                      </a:r>
                      <a:r>
                        <a:rPr lang="ru-RU" sz="1800" b="1" i="0" u="none" strike="noStrike" dirty="0">
                          <a:latin typeface="Arial Cyr"/>
                        </a:rPr>
                        <a:t> </a:t>
                      </a:r>
                      <a:r>
                        <a:rPr lang="ru-RU" sz="1800" b="1" i="0" u="none" strike="noStrike" dirty="0" err="1">
                          <a:latin typeface="Arial Cyr"/>
                        </a:rPr>
                        <a:t>аткарылышы</a:t>
                      </a:r>
                      <a:endParaRPr lang="ru-RU" sz="1800" b="1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err="1">
                          <a:latin typeface="Arial Cyr"/>
                        </a:rPr>
                        <a:t>Бюджеттин</a:t>
                      </a:r>
                      <a:r>
                        <a:rPr lang="ru-RU" sz="1800" b="1" i="0" u="none" strike="noStrike" dirty="0">
                          <a:latin typeface="Arial Cyr"/>
                        </a:rPr>
                        <a:t> </a:t>
                      </a:r>
                      <a:r>
                        <a:rPr lang="ru-RU" sz="1800" b="1" i="0" u="none" strike="noStrike" dirty="0" err="1">
                          <a:latin typeface="Arial Cyr"/>
                        </a:rPr>
                        <a:t>долбоору</a:t>
                      </a:r>
                      <a:endParaRPr lang="ru-RU" sz="1800" b="1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7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latin typeface="Arial Cyr"/>
                        </a:rPr>
                        <a:t>Жалпы</a:t>
                      </a:r>
                      <a:r>
                        <a:rPr lang="ru-RU" sz="1800" b="0" i="0" u="none" strike="noStrike" dirty="0">
                          <a:latin typeface="Arial Cyr"/>
                        </a:rPr>
                        <a:t> </a:t>
                      </a:r>
                      <a:r>
                        <a:rPr lang="ru-RU" sz="1800" b="0" i="0" u="none" strike="noStrike" dirty="0" err="1">
                          <a:latin typeface="Arial Cyr"/>
                        </a:rPr>
                        <a:t>мамлекеттик</a:t>
                      </a:r>
                      <a:r>
                        <a:rPr lang="ru-RU" sz="1800" b="0" i="0" u="none" strike="noStrike" dirty="0">
                          <a:latin typeface="Arial Cyr"/>
                        </a:rPr>
                        <a:t> </a:t>
                      </a:r>
                      <a:r>
                        <a:rPr lang="ru-RU" sz="1800" b="0" i="0" u="none" strike="noStrike" dirty="0" err="1">
                          <a:latin typeface="Arial Cyr"/>
                        </a:rPr>
                        <a:t>кызматтар</a:t>
                      </a:r>
                      <a:endParaRPr lang="ru-RU" sz="18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latin typeface="Arial Cyr"/>
                        </a:rPr>
                        <a:t>6400,4</a:t>
                      </a:r>
                      <a:endParaRPr lang="ru-RU" sz="18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latin typeface="Arial Cyr"/>
                        </a:rPr>
                        <a:t>1909,6</a:t>
                      </a:r>
                      <a:endParaRPr lang="ru-RU" sz="18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latin typeface="Arial Cyr"/>
                        </a:rPr>
                        <a:t>6717,9</a:t>
                      </a:r>
                      <a:endParaRPr lang="ru-RU" sz="18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91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latin typeface="Arial Cyr"/>
                        </a:rPr>
                        <a:t>Туракжай</a:t>
                      </a:r>
                      <a:r>
                        <a:rPr lang="ru-RU" sz="1800" b="0" i="0" u="none" strike="noStrike" dirty="0">
                          <a:latin typeface="Arial Cyr"/>
                        </a:rPr>
                        <a:t> </a:t>
                      </a:r>
                      <a:r>
                        <a:rPr lang="ru-RU" sz="1800" b="0" i="0" u="none" strike="noStrike" dirty="0" err="1">
                          <a:latin typeface="Arial Cyr"/>
                        </a:rPr>
                        <a:t>жана</a:t>
                      </a:r>
                      <a:r>
                        <a:rPr lang="ru-RU" sz="1800" b="0" i="0" u="none" strike="noStrike" dirty="0">
                          <a:latin typeface="Arial Cyr"/>
                        </a:rPr>
                        <a:t> </a:t>
                      </a:r>
                      <a:r>
                        <a:rPr lang="ru-RU" sz="1800" b="0" i="0" u="none" strike="noStrike" dirty="0" err="1">
                          <a:latin typeface="Arial Cyr"/>
                        </a:rPr>
                        <a:t>коммуналдык</a:t>
                      </a:r>
                      <a:r>
                        <a:rPr lang="ru-RU" sz="1800" b="0" i="0" u="none" strike="noStrike" dirty="0">
                          <a:latin typeface="Arial Cyr"/>
                        </a:rPr>
                        <a:t> </a:t>
                      </a:r>
                      <a:r>
                        <a:rPr lang="ru-RU" sz="1800" b="0" i="0" u="none" strike="noStrike" dirty="0" err="1">
                          <a:latin typeface="Arial Cyr"/>
                        </a:rPr>
                        <a:t>чарбасы</a:t>
                      </a:r>
                      <a:endParaRPr lang="ru-RU" sz="18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latin typeface="Arial Cyr"/>
                        </a:rPr>
                        <a:t>2374,8</a:t>
                      </a:r>
                      <a:endParaRPr lang="ru-RU" sz="18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latin typeface="Arial Cyr"/>
                        </a:rPr>
                        <a:t>859,5</a:t>
                      </a:r>
                      <a:endParaRPr lang="ru-RU" sz="18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latin typeface="Arial Cyr"/>
                        </a:rPr>
                        <a:t>2372,1</a:t>
                      </a:r>
                      <a:endParaRPr lang="ru-RU" sz="18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291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latin typeface="Arial Cyr"/>
                        </a:rPr>
                        <a:t>Эс</a:t>
                      </a:r>
                      <a:r>
                        <a:rPr lang="ru-RU" sz="1800" b="0" i="0" u="none" strike="noStrike" dirty="0">
                          <a:latin typeface="Arial Cyr"/>
                        </a:rPr>
                        <a:t> </a:t>
                      </a:r>
                      <a:r>
                        <a:rPr lang="ru-RU" sz="1800" b="0" i="0" u="none" strike="noStrike" dirty="0" err="1">
                          <a:latin typeface="Arial Cyr"/>
                        </a:rPr>
                        <a:t>алуу</a:t>
                      </a:r>
                      <a:r>
                        <a:rPr lang="ru-RU" sz="1800" b="0" i="0" u="none" strike="noStrike" dirty="0">
                          <a:latin typeface="Arial Cyr"/>
                        </a:rPr>
                        <a:t>, спорт, </a:t>
                      </a:r>
                      <a:r>
                        <a:rPr lang="ru-RU" sz="1800" b="0" i="0" u="none" strike="noStrike" dirty="0" err="1">
                          <a:latin typeface="Arial Cyr"/>
                        </a:rPr>
                        <a:t>мадаият</a:t>
                      </a:r>
                      <a:r>
                        <a:rPr lang="ru-RU" sz="1800" b="0" i="0" u="none" strike="noStrike" dirty="0">
                          <a:latin typeface="Arial Cyr"/>
                        </a:rPr>
                        <a:t> </a:t>
                      </a:r>
                      <a:r>
                        <a:rPr lang="ru-RU" sz="1800" b="0" i="0" u="none" strike="noStrike" dirty="0" err="1">
                          <a:latin typeface="Arial Cyr"/>
                        </a:rPr>
                        <a:t>жана</a:t>
                      </a:r>
                      <a:r>
                        <a:rPr lang="ru-RU" sz="1800" b="0" i="0" u="none" strike="noStrike" dirty="0">
                          <a:latin typeface="Arial Cyr"/>
                        </a:rPr>
                        <a:t> дин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latin typeface="Arial Cyr"/>
                        </a:rPr>
                        <a:t>606,0</a:t>
                      </a:r>
                      <a:endParaRPr lang="ru-RU" sz="18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latin typeface="Arial Cyr"/>
                        </a:rPr>
                        <a:t>148,4</a:t>
                      </a:r>
                      <a:endParaRPr lang="ru-RU" sz="18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latin typeface="Arial Cyr"/>
                        </a:rPr>
                        <a:t>606,0</a:t>
                      </a:r>
                      <a:endParaRPr lang="ru-RU" sz="18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57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latin typeface="Arial Cyr"/>
                        </a:rPr>
                        <a:t>Билим</a:t>
                      </a:r>
                      <a:r>
                        <a:rPr lang="ru-RU" sz="1800" b="0" i="0" u="none" strike="noStrike" dirty="0">
                          <a:latin typeface="Arial Cyr"/>
                        </a:rPr>
                        <a:t> </a:t>
                      </a:r>
                      <a:r>
                        <a:rPr lang="ru-RU" sz="1800" b="0" i="0" u="none" strike="noStrike" dirty="0" err="1">
                          <a:latin typeface="Arial Cyr"/>
                        </a:rPr>
                        <a:t>берүү</a:t>
                      </a:r>
                      <a:endParaRPr lang="ru-RU" sz="18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latin typeface="Arial Cyr"/>
                        </a:rPr>
                        <a:t>5545,7</a:t>
                      </a:r>
                      <a:endParaRPr lang="ru-RU" sz="18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latin typeface="Arial Cyr"/>
                        </a:rPr>
                        <a:t>1853,7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latin typeface="Arial Cyr"/>
                        </a:rPr>
                        <a:t>4500,0</a:t>
                      </a:r>
                      <a:endParaRPr lang="ru-RU" sz="18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57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latin typeface="Arial Cyr"/>
                        </a:rPr>
                        <a:t>Социалдык</a:t>
                      </a:r>
                      <a:r>
                        <a:rPr lang="ru-RU" sz="1800" b="0" i="0" u="none" strike="noStrike" dirty="0">
                          <a:latin typeface="Arial Cyr"/>
                        </a:rPr>
                        <a:t> </a:t>
                      </a:r>
                      <a:r>
                        <a:rPr lang="ru-RU" sz="1800" b="0" i="0" u="none" strike="noStrike" dirty="0" err="1">
                          <a:latin typeface="Arial Cyr"/>
                        </a:rPr>
                        <a:t>камсыздоо</a:t>
                      </a:r>
                      <a:endParaRPr lang="ru-RU" sz="18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latin typeface="Arial Cyr"/>
                        </a:rPr>
                        <a:t>500,0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latin typeface="Arial Cyr"/>
                        </a:rPr>
                        <a:t>158,1</a:t>
                      </a:r>
                      <a:endParaRPr lang="ru-RU" sz="18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latin typeface="Arial Cyr"/>
                        </a:rPr>
                        <a:t>500,</a:t>
                      </a:r>
                      <a:r>
                        <a:rPr lang="ru-RU" sz="1800" b="0" i="0" u="none" strike="noStrike" dirty="0">
                          <a:latin typeface="Arial Cyr"/>
                        </a:rPr>
                        <a:t>0</a:t>
                      </a:r>
                      <a:endParaRPr lang="ru-RU" sz="1800" b="0" i="0" u="none" strike="noStrike" dirty="0" smtClean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57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latin typeface="Arial Cyr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latin typeface="Arial Cyr"/>
                        </a:rPr>
                        <a:t>Жайыт</a:t>
                      </a:r>
                      <a:r>
                        <a:rPr lang="ru-RU" sz="1800" b="0" i="0" u="none" strike="noStrike" baseline="0" dirty="0" smtClean="0">
                          <a:latin typeface="Arial Cyr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latin typeface="Arial Cyr"/>
                        </a:rPr>
                        <a:t>комитети</a:t>
                      </a:r>
                      <a:endParaRPr lang="ru-RU" sz="18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 smtClean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latin typeface="Arial Cyr"/>
                        </a:rPr>
                        <a:t>225,7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601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err="1" smtClean="0">
                          <a:latin typeface="Arial Cyr"/>
                        </a:rPr>
                        <a:t>Жалпы</a:t>
                      </a:r>
                      <a:r>
                        <a:rPr lang="ru-RU" sz="1800" b="1" i="0" u="none" strike="noStrike" dirty="0" smtClean="0">
                          <a:latin typeface="Arial Cyr"/>
                        </a:rPr>
                        <a:t> </a:t>
                      </a:r>
                      <a:r>
                        <a:rPr lang="ru-RU" sz="1800" b="1" i="0" u="none" strike="noStrike" dirty="0" err="1">
                          <a:latin typeface="Arial Cyr"/>
                        </a:rPr>
                        <a:t>чыгашалар</a:t>
                      </a:r>
                      <a:endParaRPr lang="ru-RU" sz="18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latin typeface="Arial Cyr"/>
                        </a:rPr>
                        <a:t>15426,9</a:t>
                      </a:r>
                      <a:endParaRPr lang="ru-RU" sz="18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latin typeface="Arial Cyr"/>
                        </a:rPr>
                        <a:t>4929,3</a:t>
                      </a:r>
                      <a:endParaRPr lang="ru-RU" sz="18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latin typeface="Arial Cyr"/>
                        </a:rPr>
                        <a:t>14921,7</a:t>
                      </a:r>
                      <a:endParaRPr lang="ru-RU" sz="18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39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ky-KG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2020-жылдын чыгашасынын долбоору</a:t>
            </a:r>
            <a:endParaRPr lang="ru-RU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088055"/>
              </p:ext>
            </p:extLst>
          </p:nvPr>
        </p:nvGraphicFramePr>
        <p:xfrm>
          <a:off x="3626073" y="2927820"/>
          <a:ext cx="8099186" cy="5439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Диаграмма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6192688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097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71600" y="1019637"/>
            <a:ext cx="7704856" cy="5649723"/>
          </a:xfrm>
        </p:spPr>
        <p:txBody>
          <a:bodyPr>
            <a:noAutofit/>
          </a:bodyPr>
          <a:lstStyle/>
          <a:p>
            <a:r>
              <a:rPr lang="ky-KG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Эмгек </a:t>
            </a:r>
            <a:r>
              <a:rPr lang="ky-KG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акы </a:t>
            </a:r>
            <a:r>
              <a:rPr lang="ky-KG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фондусу	    </a:t>
            </a:r>
            <a:r>
              <a:rPr lang="ky-KG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4623,4 мин.сом</a:t>
            </a:r>
            <a:r>
              <a:rPr lang="ky-KG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ky-KG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Социалдык фонд	    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797,5</a:t>
            </a:r>
            <a:r>
              <a:rPr lang="ky-KG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мин.сом</a:t>
            </a:r>
            <a:r>
              <a:rPr lang="ky-KG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r>
              <a:rPr lang="ky-KG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Кызматтык автого	    </a:t>
            </a:r>
            <a:r>
              <a:rPr lang="ky-KG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400,0   мин.сом,</a:t>
            </a:r>
          </a:p>
          <a:p>
            <a:r>
              <a:rPr lang="ky-KG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Кызматтык сапарларга 	</a:t>
            </a:r>
            <a:r>
              <a:rPr lang="ky-KG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70,3 мин.сом</a:t>
            </a:r>
            <a:r>
              <a:rPr lang="ky-KG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r>
              <a:rPr lang="ky-KG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Резервный фонд 		</a:t>
            </a:r>
            <a:r>
              <a:rPr lang="ky-KG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149,2</a:t>
            </a:r>
            <a:r>
              <a:rPr lang="ky-KG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y-KG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мин.сом</a:t>
            </a:r>
          </a:p>
          <a:p>
            <a:r>
              <a:rPr lang="ky-KG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Байланыш кызматтары</a:t>
            </a:r>
            <a:r>
              <a:rPr lang="ky-KG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20,0 мин.сом</a:t>
            </a:r>
          </a:p>
          <a:p>
            <a:r>
              <a:rPr lang="ky-KG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Электрэнергия</a:t>
            </a:r>
            <a:r>
              <a:rPr lang="ky-KG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ky-KG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</a:t>
            </a:r>
            <a:r>
              <a:rPr lang="ky-KG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60,0 мин.сом</a:t>
            </a:r>
          </a:p>
          <a:p>
            <a:r>
              <a:rPr lang="ky-KG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Кенсе боюмд сатып алуу </a:t>
            </a:r>
            <a:r>
              <a:rPr lang="ky-KG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200,0 м</a:t>
            </a:r>
            <a:r>
              <a:rPr lang="ky-KG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ин.сом</a:t>
            </a:r>
          </a:p>
          <a:p>
            <a:r>
              <a:rPr lang="ky-KG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Жабдууларды сатып алуу </a:t>
            </a:r>
            <a:r>
              <a:rPr lang="ky-KG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227,2 мин.сом</a:t>
            </a:r>
          </a:p>
          <a:p>
            <a:r>
              <a:rPr lang="ky-K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Башка тейлоо </a:t>
            </a:r>
            <a:r>
              <a:rPr lang="ky-KG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кызматтарына,баннерлерге</a:t>
            </a:r>
            <a:r>
              <a:rPr lang="ky-K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компьютелерди ондоо жана башка чыгымдарга</a:t>
            </a:r>
            <a:r>
              <a:rPr lang="ky-KG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170,3мин.сом</a:t>
            </a:r>
            <a:r>
              <a:rPr lang="ky-KG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 </a:t>
            </a:r>
          </a:p>
          <a:p>
            <a:endParaRPr lang="ky-KG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ky-KG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188640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y-KG" sz="2400" b="1" cap="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жалпы мамлекеттик кызматтар</a:t>
            </a:r>
            <a:br>
              <a:rPr lang="ky-KG" sz="2400" b="1" cap="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cap="al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6717,9</a:t>
            </a:r>
            <a:r>
              <a:rPr lang="ky-KG" sz="2400" b="1" cap="al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y-KG" sz="2400" b="1" cap="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 сом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4471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491442" cy="652736"/>
          </a:xfrm>
        </p:spPr>
        <p:txBody>
          <a:bodyPr>
            <a:normAutofit fontScale="90000"/>
          </a:bodyPr>
          <a:lstStyle/>
          <a:p>
            <a:pPr algn="ctr"/>
            <a:r>
              <a:rPr lang="ky-K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БИЛИМ </a:t>
            </a:r>
            <a:r>
              <a:rPr lang="ky-K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БЕРҮҮ</a:t>
            </a:r>
            <a:br>
              <a:rPr lang="ky-K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y-K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y-K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4500,0 </a:t>
            </a:r>
            <a:r>
              <a:rPr lang="ky-K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 </a:t>
            </a:r>
            <a:r>
              <a:rPr lang="ky-K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сом</a:t>
            </a:r>
            <a:r>
              <a:rPr lang="ky-K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0" y="1268761"/>
            <a:ext cx="7551738" cy="4752528"/>
          </a:xfrm>
        </p:spPr>
        <p:txBody>
          <a:bodyPr>
            <a:normAutofit/>
          </a:bodyPr>
          <a:lstStyle/>
          <a:p>
            <a:pPr marL="342900" indent="-342900"/>
            <a:r>
              <a:rPr lang="ky-K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Электрэнергиясына			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900,0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y-KG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мин.сом,</a:t>
            </a:r>
          </a:p>
          <a:p>
            <a:pPr marL="342900" indent="-342900"/>
            <a:r>
              <a:rPr lang="ky-K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Жылытууга (</a:t>
            </a:r>
            <a:r>
              <a:rPr lang="ky-K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көмур)			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700,0 </a:t>
            </a:r>
            <a:r>
              <a:rPr lang="ky-KG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мин.сом,</a:t>
            </a:r>
          </a:p>
          <a:p>
            <a:pPr marL="342900" indent="-342900"/>
            <a:r>
              <a:rPr lang="ky-K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Транспорттук чыгымдар	</a:t>
            </a:r>
            <a:r>
              <a:rPr lang="ky-KG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100,0 мин сом</a:t>
            </a:r>
            <a:endParaRPr lang="ky-KG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ky-KG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/>
            <a:r>
              <a:rPr lang="ky-K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Жайкы  </a:t>
            </a:r>
            <a:r>
              <a:rPr lang="ky-K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ремонтко кетүүчү чыгымдардын суммасы </a:t>
            </a:r>
            <a:endParaRPr lang="ky-KG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ky-KG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300,0 </a:t>
            </a:r>
            <a:r>
              <a:rPr lang="ky-KG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 </a:t>
            </a:r>
            <a:r>
              <a:rPr lang="ky-KG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сом </a:t>
            </a:r>
            <a:endParaRPr lang="en-US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/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Тамак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</a:t>
            </a:r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ашка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1000,0 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миң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сом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Ж.Б </a:t>
            </a:r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чыгашаларга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		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100,0 мин сом</a:t>
            </a:r>
          </a:p>
          <a:p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Дагы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башка  </a:t>
            </a:r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кызмат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корсотуу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400,0 мин сом</a:t>
            </a:r>
          </a:p>
          <a:p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Атаын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салыктан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тамак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ашка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1010,0 мин сом.</a:t>
            </a:r>
          </a:p>
          <a:p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11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543800" cy="680120"/>
          </a:xfrm>
        </p:spPr>
        <p:txBody>
          <a:bodyPr>
            <a:noAutofit/>
          </a:bodyPr>
          <a:lstStyle/>
          <a:p>
            <a:pPr algn="ctr"/>
            <a:r>
              <a:rPr lang="ky-KG" sz="2400" b="1" cap="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СОЦИАЛдык </a:t>
            </a:r>
            <a:r>
              <a:rPr lang="ky-KG" sz="2400" b="1" cap="al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камсыздоо</a:t>
            </a:r>
            <a:br>
              <a:rPr lang="ky-KG" sz="2400" b="1" cap="al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ky-KG" sz="2400" b="1" cap="al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y-KG" sz="2400" b="1" cap="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ky-KG" sz="2400" b="1" cap="al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500,0  </a:t>
            </a:r>
            <a:r>
              <a:rPr lang="ky-KG" sz="2400" b="1" cap="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 сом</a:t>
            </a:r>
            <a:r>
              <a:rPr lang="ky-KG" sz="2400" b="1" cap="al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980728"/>
            <a:ext cx="8496944" cy="5688632"/>
          </a:xfrm>
        </p:spPr>
        <p:txBody>
          <a:bodyPr>
            <a:noAutofit/>
          </a:bodyPr>
          <a:lstStyle/>
          <a:p>
            <a:pPr marL="457200" indent="-457200"/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ЧАЭС </a:t>
            </a:r>
            <a:r>
              <a:rPr lang="ru-RU" sz="2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катышуучуларына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6,0</a:t>
            </a:r>
            <a:r>
              <a:rPr 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y-KG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миң </a:t>
            </a:r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сом</a:t>
            </a:r>
          </a:p>
          <a:p>
            <a:pPr marL="457200" indent="-457200"/>
            <a:r>
              <a:rPr lang="ru-RU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</a:t>
            </a:r>
            <a:r>
              <a:rPr lang="ru-RU" sz="2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ерге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берүүгө</a:t>
            </a:r>
            <a:r>
              <a:rPr 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   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70,0 </a:t>
            </a:r>
            <a:r>
              <a:rPr lang="ky-KG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миң 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сом</a:t>
            </a:r>
          </a:p>
          <a:p>
            <a:pPr marL="457200" indent="-457200"/>
            <a:r>
              <a:rPr lang="ru-RU" sz="2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Афган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согушунун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катыш.  63,0 мин сом </a:t>
            </a:r>
          </a:p>
          <a:p>
            <a:pPr marL="457200" indent="-457200"/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май </a:t>
            </a:r>
            <a:r>
              <a:rPr lang="ru-RU" sz="2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жениш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кунуно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</a:t>
            </a:r>
          </a:p>
          <a:p>
            <a:pPr marL="457200" indent="-457200"/>
            <a:r>
              <a:rPr lang="ru-RU" sz="2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Тылда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эмгектенгендерге</a:t>
            </a:r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56,2 мин сом                      </a:t>
            </a:r>
            <a:endParaRPr lang="ru-RU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Апрель </a:t>
            </a:r>
            <a:r>
              <a:rPr lang="ru-RU" sz="2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окуясына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43,5 </a:t>
            </a:r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 сом </a:t>
            </a:r>
          </a:p>
          <a:p>
            <a:pPr marL="457200" indent="-457200"/>
            <a:r>
              <a:rPr lang="ru-RU" sz="2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Аймактын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ардагерлерине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104,9</a:t>
            </a:r>
            <a:r>
              <a:rPr lang="ky-KG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миң 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сом</a:t>
            </a:r>
          </a:p>
          <a:p>
            <a:pPr marL="457200" indent="-457200"/>
            <a:r>
              <a:rPr lang="ru-RU" sz="2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Энелер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кунуно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17,8 мин сом</a:t>
            </a:r>
            <a:endParaRPr lang="ru-RU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/>
            <a:r>
              <a:rPr lang="ru-RU" sz="2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Карылар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кунуно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</a:t>
            </a:r>
            <a:r>
              <a:rPr 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89,0</a:t>
            </a:r>
            <a:r>
              <a:rPr lang="ky-KG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миң </a:t>
            </a:r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сом  </a:t>
            </a:r>
          </a:p>
          <a:p>
            <a:pPr marL="457200" indent="-457200"/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Аз </a:t>
            </a:r>
            <a:r>
              <a:rPr lang="ru-RU" sz="2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камсыз</a:t>
            </a:r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жана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майып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адамдарга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49,6</a:t>
            </a:r>
            <a:r>
              <a:rPr 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y-KG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миң </a:t>
            </a:r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сом</a:t>
            </a:r>
          </a:p>
        </p:txBody>
      </p:sp>
    </p:spTree>
    <p:extLst>
      <p:ext uri="{BB962C8B-B14F-4D97-AF65-F5344CB8AC3E}">
        <p14:creationId xmlns:p14="http://schemas.microsoft.com/office/powerpoint/2010/main" val="42704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543800" cy="680120"/>
          </a:xfrm>
        </p:spPr>
        <p:txBody>
          <a:bodyPr>
            <a:noAutofit/>
          </a:bodyPr>
          <a:lstStyle/>
          <a:p>
            <a:pPr algn="ctr"/>
            <a:r>
              <a:rPr lang="ky-KG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ky-KG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ТУРМУШ-ТИРИЧИЛИК </a:t>
            </a:r>
            <a:r>
              <a:rPr lang="ky-KG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КОММУНАЛДЫК ЧАРБА (ТТКЧ) – </a:t>
            </a:r>
            <a:r>
              <a:rPr lang="ky-KG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2372,1 </a:t>
            </a:r>
            <a:r>
              <a:rPr lang="ky-KG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 сом.</a:t>
            </a:r>
            <a:endParaRPr lang="ru-R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196752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ky-KG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Эмгек акысы </a:t>
            </a:r>
            <a:r>
              <a:rPr lang="ky-KG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		650,0 мин.сом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y-KG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Соцфонд  				</a:t>
            </a:r>
            <a:r>
              <a:rPr lang="ky-KG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112,1миң сом,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y-KG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Транспорт чыгымдары		</a:t>
            </a:r>
            <a:r>
              <a:rPr lang="ky-KG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20,0 </a:t>
            </a:r>
            <a:r>
              <a:rPr lang="ky-KG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миң </a:t>
            </a:r>
            <a:r>
              <a:rPr lang="ky-KG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y-KG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Таштандылады жыйноого	</a:t>
            </a:r>
            <a:r>
              <a:rPr lang="ky-KG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220,0 </a:t>
            </a:r>
            <a:r>
              <a:rPr lang="ky-KG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миң сом</a:t>
            </a:r>
            <a:r>
              <a:rPr lang="ky-KG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y-KG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Башка инфра структ.обьект.	</a:t>
            </a:r>
            <a:r>
              <a:rPr lang="ky-KG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520,0 мин.сом</a:t>
            </a:r>
            <a:endParaRPr lang="ru-R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Атайын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счеттон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таштанды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чыгарууга</a:t>
            </a:r>
            <a:endParaRPr lang="ru-RU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650,0 мин сом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Таштанды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чыгарууга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ГСМ        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200,0 мин сом</a:t>
            </a:r>
          </a:p>
          <a:p>
            <a:endParaRPr lang="ru-R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46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543800" cy="824136"/>
          </a:xfrm>
        </p:spPr>
        <p:txBody>
          <a:bodyPr>
            <a:noAutofit/>
          </a:bodyPr>
          <a:lstStyle/>
          <a:p>
            <a:pPr algn="ctr"/>
            <a:r>
              <a:rPr lang="ky-KG" sz="2400" b="1" cap="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Маданият жана</a:t>
            </a:r>
            <a:r>
              <a:rPr lang="ky-KG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y-KG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СПОРТ</a:t>
            </a:r>
            <a:br>
              <a:rPr lang="ky-KG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ky-KG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–606,0 миң сом</a:t>
            </a:r>
            <a:endParaRPr lang="ru-R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628800"/>
            <a:ext cx="7551738" cy="4248472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Эмгек</a:t>
            </a:r>
            <a:r>
              <a:rPr 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акы</a:t>
            </a:r>
            <a:r>
              <a:rPr 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фондусу</a:t>
            </a:r>
            <a:r>
              <a:rPr 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417,9 </a:t>
            </a:r>
            <a:r>
              <a:rPr lang="ru-RU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миң</a:t>
            </a:r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сом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Социалдык</a:t>
            </a:r>
            <a:r>
              <a:rPr 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камсыздоо</a:t>
            </a:r>
            <a:r>
              <a:rPr 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72,1  </a:t>
            </a:r>
            <a:r>
              <a:rPr lang="ru-RU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миң</a:t>
            </a:r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сом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Чарбалык</a:t>
            </a:r>
            <a:r>
              <a:rPr 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максаттар</a:t>
            </a:r>
            <a:r>
              <a:rPr 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pPr marL="0" indent="0">
              <a:buNone/>
            </a:pPr>
            <a:r>
              <a:rPr lang="ru-RU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учун</a:t>
            </a:r>
            <a:r>
              <a:rPr 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жана</a:t>
            </a:r>
            <a:r>
              <a:rPr 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спорт </a:t>
            </a:r>
            <a:r>
              <a:rPr lang="ru-RU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товарлар</a:t>
            </a:r>
            <a:r>
              <a:rPr 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116,0 </a:t>
            </a:r>
            <a:r>
              <a:rPr lang="ru-RU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миң</a:t>
            </a:r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сом</a:t>
            </a:r>
            <a:endParaRPr lang="ru-RU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47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772816"/>
            <a:ext cx="7543800" cy="990600"/>
          </a:xfrm>
        </p:spPr>
        <p:txBody>
          <a:bodyPr/>
          <a:lstStyle/>
          <a:p>
            <a:pPr algn="ctr"/>
            <a:r>
              <a:rPr lang="ky-KG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Суроолор сунуштар!!!</a:t>
            </a:r>
            <a:endParaRPr lang="ru-RU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 bwMode="auto">
          <a:xfrm>
            <a:off x="1331640" y="3429000"/>
            <a:ext cx="7416824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ky-KG" b="1" kern="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Урматуу коомдук угуунун катышуучулары, эгерде 2020-жылдын бюджетинин долбоору боюнча сиздердин сунуштарыныздар болсо, бериниздер!!!</a:t>
            </a:r>
          </a:p>
        </p:txBody>
      </p:sp>
    </p:spTree>
    <p:extLst>
      <p:ext uri="{BB962C8B-B14F-4D97-AF65-F5344CB8AC3E}">
        <p14:creationId xmlns:p14="http://schemas.microsoft.com/office/powerpoint/2010/main" val="59754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458222" y="218622"/>
            <a:ext cx="742478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Угуунун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6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максаты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1331272" y="1340768"/>
            <a:ext cx="7551738" cy="446449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 2020-жылдын </a:t>
            </a:r>
            <a:r>
              <a:rPr lang="ru-RU" sz="3600" b="1" dirty="0" err="1" smtClean="0">
                <a:solidFill>
                  <a:schemeClr val="accent5">
                    <a:lumMod val="50000"/>
                  </a:schemeClr>
                </a:solidFill>
              </a:rPr>
              <a:t>бюджетинин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5">
                    <a:lumMod val="50000"/>
                  </a:schemeClr>
                </a:solidFill>
              </a:rPr>
              <a:t>долбоорун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ru-RU" sz="3600" b="1" dirty="0" err="1" smtClean="0">
                <a:solidFill>
                  <a:schemeClr val="accent5">
                    <a:lumMod val="50000"/>
                  </a:schemeClr>
                </a:solidFill>
              </a:rPr>
              <a:t>жарандарга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5">
                    <a:lumMod val="50000"/>
                  </a:schemeClr>
                </a:solidFill>
              </a:rPr>
              <a:t>тааныштыруу</a:t>
            </a:r>
            <a:endParaRPr lang="ru-RU" sz="3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3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2020-жылдын </a:t>
            </a:r>
            <a:r>
              <a:rPr lang="ru-RU" sz="3600" b="1" dirty="0" err="1" smtClean="0">
                <a:solidFill>
                  <a:schemeClr val="accent5">
                    <a:lumMod val="50000"/>
                  </a:schemeClr>
                </a:solidFill>
              </a:rPr>
              <a:t>бюджетинин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5">
                    <a:lumMod val="50000"/>
                  </a:schemeClr>
                </a:solidFill>
              </a:rPr>
              <a:t>долбоорун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5">
                    <a:lumMod val="50000"/>
                  </a:schemeClr>
                </a:solidFill>
              </a:rPr>
              <a:t>жарандар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5">
                    <a:lumMod val="50000"/>
                  </a:schemeClr>
                </a:solidFill>
              </a:rPr>
              <a:t>менен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5">
                    <a:lumMod val="50000"/>
                  </a:schemeClr>
                </a:solidFill>
              </a:rPr>
              <a:t>талкуулоо</a:t>
            </a:r>
            <a:endParaRPr lang="ru-RU" sz="3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82296" indent="0" algn="just">
              <a:buNone/>
            </a:pPr>
            <a:endParaRPr lang="ky-KG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12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err="1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Угуунун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 </a:t>
            </a:r>
            <a:r>
              <a:rPr lang="ru-RU" sz="3600" b="1" dirty="0" err="1" smtClean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эрежелери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4800600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Угуу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учурунда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тынч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отургула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Регламентти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сактагыла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Тема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боюнча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сүйлөгүлө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Сунуштар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жөнүндө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алдын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-ала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айткыла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Сунушуңарды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жазгыла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Телефондорду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y-KG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өчүргүлө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37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Угуунун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</a:t>
            </a:r>
            <a:r>
              <a:rPr lang="ky-KG" sz="32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ун тартиби</a:t>
            </a:r>
            <a:endParaRPr lang="ru-RU" sz="32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016999"/>
              </p:ext>
            </p:extLst>
          </p:nvPr>
        </p:nvGraphicFramePr>
        <p:xfrm>
          <a:off x="1524000" y="1397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ky-KG" dirty="0" smtClean="0"/>
                        <a:t>Убактысы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Иш-чара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Жооптулар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y-KG" dirty="0" smtClean="0"/>
                        <a:t>10.00 -</a:t>
                      </a:r>
                      <a:r>
                        <a:rPr lang="ky-KG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Кириш сөз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087977"/>
              </p:ext>
            </p:extLst>
          </p:nvPr>
        </p:nvGraphicFramePr>
        <p:xfrm>
          <a:off x="1142976" y="1428736"/>
          <a:ext cx="7786743" cy="428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2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8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5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780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Убакыт</a:t>
                      </a:r>
                      <a:endParaRPr lang="ru-RU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Иш</a:t>
                      </a:r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-чара</a:t>
                      </a:r>
                      <a:endParaRPr lang="ru-RU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Жооптулар</a:t>
                      </a:r>
                      <a:endParaRPr lang="ru-RU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14.00 – 14.20</a:t>
                      </a:r>
                      <a:endParaRPr lang="ru-RU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Каттоо</a:t>
                      </a:r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Балбакова</a:t>
                      </a:r>
                      <a:r>
                        <a:rPr lang="ru-RU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Г</a:t>
                      </a:r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 </a:t>
                      </a:r>
                      <a:endParaRPr lang="ru-RU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14.20 –</a:t>
                      </a:r>
                      <a:r>
                        <a:rPr lang="ru-RU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14.30</a:t>
                      </a:r>
                      <a:endParaRPr lang="ru-RU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Кириш</a:t>
                      </a:r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соз</a:t>
                      </a:r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ru-RU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угуунун</a:t>
                      </a:r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максаты</a:t>
                      </a:r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ru-RU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эрежелер</a:t>
                      </a:r>
                      <a:endParaRPr lang="ru-RU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Асанкулов</a:t>
                      </a:r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Б.С.</a:t>
                      </a:r>
                      <a:endParaRPr lang="ru-RU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14.30 – 14.45</a:t>
                      </a:r>
                      <a:endParaRPr lang="ru-RU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Аткарылган</a:t>
                      </a:r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иштер</a:t>
                      </a:r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боюнча</a:t>
                      </a:r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маалымат</a:t>
                      </a:r>
                      <a:endParaRPr lang="ru-RU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Асанкулов</a:t>
                      </a:r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Б.С.</a:t>
                      </a:r>
                      <a:endParaRPr lang="ru-RU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14.45 – 15.00</a:t>
                      </a:r>
                      <a:endParaRPr lang="ru-RU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Бюджетти</a:t>
                      </a:r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презентациялоо</a:t>
                      </a:r>
                      <a:endParaRPr lang="ru-RU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Токторалиева</a:t>
                      </a:r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Т.</a:t>
                      </a:r>
                      <a:endParaRPr lang="ru-RU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498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15.00 – 16.00</a:t>
                      </a:r>
                      <a:endParaRPr lang="ru-RU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Бюджетти</a:t>
                      </a:r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талкуулоо</a:t>
                      </a:r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жана</a:t>
                      </a:r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коомдук</a:t>
                      </a:r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угууну</a:t>
                      </a:r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жыйынтыктоо</a:t>
                      </a:r>
                      <a:endParaRPr lang="ru-RU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Катышуучулар</a:t>
                      </a:r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ru-RU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тиешелуу</a:t>
                      </a:r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кызматкерлер</a:t>
                      </a:r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ru-RU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41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249146" y="188640"/>
            <a:ext cx="742478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Georgia" pitchFamily="18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Georgia" pitchFamily="18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Georgia" pitchFamily="18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Georgia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</a:defRPr>
            </a:lvl9pPr>
          </a:lstStyle>
          <a:p>
            <a:r>
              <a:rPr lang="ky-KG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Таш-Мойнок </a:t>
            </a:r>
            <a:r>
              <a:rPr lang="ky-KG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айыл өкмөтүнүн бюджети кайсы кирешелерден турат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2286000" y="4343400"/>
            <a:ext cx="6386513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ru-RU" b="1" kern="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9146" y="1268760"/>
            <a:ext cx="7403353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Жалпы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мамлекеттик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салыктар</a:t>
            </a:r>
            <a:endParaRPr lang="ru-RU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Киреше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салыгы</a:t>
            </a: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Ыктыярдуу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патентөө</a:t>
            </a: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ky-K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Бирдиктүү салык</a:t>
            </a: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Сатуудан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</a:t>
            </a:r>
            <a:r>
              <a:rPr lang="ky-K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үшүүчү салык</a:t>
            </a:r>
          </a:p>
          <a:p>
            <a:pPr marL="0" indent="0">
              <a:buNone/>
            </a:pPr>
            <a:r>
              <a:rPr lang="ky-K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ky-K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Жаратылыш кендерин колдонуудан түшкөн салык</a:t>
            </a:r>
          </a:p>
          <a:p>
            <a:pPr marL="0" indent="0">
              <a:buNone/>
            </a:pPr>
            <a:r>
              <a:rPr lang="ky-KG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Жергиликтүү салыктар</a:t>
            </a:r>
          </a:p>
          <a:p>
            <a:pPr marL="0" indent="0">
              <a:buNone/>
            </a:pPr>
            <a:r>
              <a:rPr lang="ky-K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ky-K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Жер салыгы</a:t>
            </a:r>
          </a:p>
          <a:p>
            <a:pPr marL="0" indent="0">
              <a:buNone/>
            </a:pPr>
            <a:r>
              <a:rPr lang="ky-K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ky-K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Мүлк салыгы</a:t>
            </a:r>
          </a:p>
          <a:p>
            <a:pPr marL="0" indent="0">
              <a:buNone/>
            </a:pPr>
            <a:r>
              <a:rPr lang="ky-KG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Салык эмес кирешелер</a:t>
            </a:r>
          </a:p>
          <a:p>
            <a:pPr marL="0" indent="0">
              <a:buNone/>
            </a:pPr>
            <a:r>
              <a:rPr lang="ky-K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ky-K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Муниципалдык мүлктү башкаруудан киреше</a:t>
            </a:r>
          </a:p>
          <a:p>
            <a:pPr marL="0" indent="0">
              <a:buNone/>
            </a:pPr>
            <a:r>
              <a:rPr lang="ky-K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ky-K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Таштандыларды чыгаруудан түшкөн киреше</a:t>
            </a:r>
          </a:p>
          <a:p>
            <a:pPr marL="0" indent="0">
              <a:buNone/>
            </a:pPr>
            <a:r>
              <a:rPr lang="ky-K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ky-KG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Башка салык эмес кирешелер</a:t>
            </a:r>
          </a:p>
          <a:p>
            <a:pPr marL="0" indent="0">
              <a:buNone/>
            </a:pPr>
            <a:endParaRPr lang="ky-KG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56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498080" cy="864096"/>
          </a:xfrm>
        </p:spPr>
        <p:txBody>
          <a:bodyPr>
            <a:noAutofit/>
          </a:bodyPr>
          <a:lstStyle/>
          <a:p>
            <a:pPr algn="ctr"/>
            <a:r>
              <a:rPr lang="ky-KG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2020-жылдын </a:t>
            </a:r>
            <a:r>
              <a:rPr lang="ky-KG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киреше бөлүгүнүн долбоору –  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14921,7</a:t>
            </a:r>
            <a:r>
              <a:rPr lang="ky-KG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 </a:t>
            </a:r>
            <a:r>
              <a:rPr lang="ky-KG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сом</a:t>
            </a:r>
            <a:endParaRPr lang="ru-RU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3219628"/>
              </p:ext>
            </p:extLst>
          </p:nvPr>
        </p:nvGraphicFramePr>
        <p:xfrm>
          <a:off x="1115616" y="1412776"/>
          <a:ext cx="7848872" cy="5183962"/>
        </p:xfrm>
        <a:graphic>
          <a:graphicData uri="http://schemas.openxmlformats.org/drawingml/2006/table">
            <a:tbl>
              <a:tblPr firstRow="1" firstCol="1" bandRow="1"/>
              <a:tblGrid>
                <a:gridCol w="3427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3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7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47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Кирешелер</a:t>
                      </a: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2019-жылга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бекитилген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план, миӊ сом</a:t>
                      </a: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2020-жылга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долбоор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миӊ сом</a:t>
                      </a: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39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Жалпы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мамлекеттик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салыктар</a:t>
                      </a: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494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Киреше</a:t>
                      </a:r>
                      <a:r>
                        <a:rPr lang="ru-RU" sz="1400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салыгы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7620,0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5600,0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494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Сатуудан</a:t>
                      </a:r>
                      <a:r>
                        <a:rPr lang="ru-RU" sz="1400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түшкөн</a:t>
                      </a:r>
                      <a:r>
                        <a:rPr lang="ru-RU" sz="1400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салык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1649,0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1432,7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494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 kern="1200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Бирдиктүү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салык</a:t>
                      </a: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460,0</a:t>
                      </a: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500,0</a:t>
                      </a: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494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Ыктыярдуу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патент</a:t>
                      </a: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621,0</a:t>
                      </a: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lang="ru-RU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25,0</a:t>
                      </a: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494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Милдетту</a:t>
                      </a:r>
                      <a:r>
                        <a:rPr lang="ru-RU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патент</a:t>
                      </a: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32,7</a:t>
                      </a: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35,0</a:t>
                      </a: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739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Жергиликтүү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салыктар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жана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салык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эмес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төлөмдөр</a:t>
                      </a: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3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Жер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салыгы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1636,0</a:t>
                      </a: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1390,8</a:t>
                      </a: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98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u="sng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Кыймылдуу</a:t>
                      </a:r>
                      <a:r>
                        <a:rPr lang="ru-RU" sz="1400" u="sng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u="sng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ж.а</a:t>
                      </a:r>
                      <a:r>
                        <a:rPr lang="ru-RU" sz="1400" u="sng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u="sng" baseline="0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кыймылсыз</a:t>
                      </a:r>
                      <a:r>
                        <a:rPr lang="ru-RU" sz="1400" u="sng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u="sng" baseline="0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мулк</a:t>
                      </a:r>
                      <a:r>
                        <a:rPr lang="ru-RU" sz="1400" u="sng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u="sng" baseline="0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салыгы</a:t>
                      </a: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1130,0</a:t>
                      </a: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2251,2</a:t>
                      </a:r>
                      <a:endParaRPr lang="ru-RU" sz="1400" u="non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73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Салык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эмес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кирешелер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2141,2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2925,0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73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РОЯЛТИ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137,0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162,0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739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Трансферттер</a:t>
                      </a: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3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Ижарага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беруу</a:t>
                      </a: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98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Стимул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берүүчү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гранттар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сынактык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негизде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47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Атайын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салыктар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(Спец счет)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1720,0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1500,0</a:t>
                      </a: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98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БААРДЫГЫ</a:t>
                      </a: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117146,9</a:t>
                      </a: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16421,7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11984" cy="834432"/>
          </a:xfrm>
        </p:spPr>
        <p:txBody>
          <a:bodyPr>
            <a:noAutofit/>
          </a:bodyPr>
          <a:lstStyle/>
          <a:p>
            <a:pPr algn="ctr"/>
            <a:r>
              <a:rPr lang="ky-KG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2020-жылдын негизги кирешелери</a:t>
            </a:r>
            <a:endParaRPr lang="ru-RU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3912628"/>
              </p:ext>
            </p:extLst>
          </p:nvPr>
        </p:nvGraphicFramePr>
        <p:xfrm>
          <a:off x="3194025" y="2783805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Диаграмма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340768"/>
            <a:ext cx="6372225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094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Autofit/>
          </a:bodyPr>
          <a:lstStyle/>
          <a:p>
            <a:pPr algn="ctr"/>
            <a:r>
              <a:rPr lang="ky-KG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Таш-Мойнок айыл өкмөтүнүн жергиликтүү бюджетинин чыгаша бөлүгү </a:t>
            </a:r>
            <a:endParaRPr lang="ru-RU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0" y="1598513"/>
            <a:ext cx="7551738" cy="3702695"/>
          </a:xfrm>
        </p:spPr>
        <p:txBody>
          <a:bodyPr/>
          <a:lstStyle/>
          <a:p>
            <a:r>
              <a:rPr lang="ky-KG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Мамлекеттик кызматтар</a:t>
            </a:r>
          </a:p>
          <a:p>
            <a:r>
              <a:rPr lang="ky-KG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Коомдук </a:t>
            </a:r>
            <a:r>
              <a:rPr lang="ky-KG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тартип</a:t>
            </a:r>
          </a:p>
          <a:p>
            <a:r>
              <a:rPr lang="ky-KG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Билим берүү</a:t>
            </a:r>
          </a:p>
          <a:p>
            <a:r>
              <a:rPr lang="ky-KG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Саламаттык сактоо</a:t>
            </a:r>
          </a:p>
          <a:p>
            <a:r>
              <a:rPr lang="ky-KG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Социалдык камсыздоо</a:t>
            </a:r>
          </a:p>
          <a:p>
            <a:r>
              <a:rPr lang="ky-KG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Туракжай чарбасы</a:t>
            </a:r>
          </a:p>
          <a:p>
            <a:r>
              <a:rPr lang="ky-KG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Маданият жана </a:t>
            </a:r>
            <a:r>
              <a:rPr lang="ky-KG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спорт</a:t>
            </a:r>
            <a:endParaRPr lang="ky-KG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27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363544" cy="936104"/>
          </a:xfrm>
        </p:spPr>
        <p:txBody>
          <a:bodyPr>
            <a:noAutofit/>
          </a:bodyPr>
          <a:lstStyle/>
          <a:p>
            <a:pPr algn="ctr"/>
            <a:r>
              <a:rPr lang="ky-KG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Чыгымдардын статья боюнча аталыштары</a:t>
            </a:r>
            <a:endParaRPr lang="ru-RU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1124744"/>
            <a:ext cx="66247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Эмгек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акы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Социалдык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фондко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төлөмдөр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Кызматтык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сапарларга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чыгымдар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Коммуналдык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кызматтар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Унаа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менен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тейлөө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кызматтары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Ижарага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акы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төлөө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Мүлктү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учурдагы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оңдоо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Жабдууларды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алуу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Материалдарды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алуу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Тамак-аш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продуктыларын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алуу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Башка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тейлөө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кызматтарына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төлөөгө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байланышкан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чыгымдар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Социалдык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камсыздоо</a:t>
            </a: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Капиталдык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ондоо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жана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башка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чыгымдар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Резервдик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фонд</a:t>
            </a:r>
          </a:p>
        </p:txBody>
      </p:sp>
    </p:spTree>
    <p:extLst>
      <p:ext uri="{BB962C8B-B14F-4D97-AF65-F5344CB8AC3E}">
        <p14:creationId xmlns:p14="http://schemas.microsoft.com/office/powerpoint/2010/main" val="44144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901</TotalTime>
  <Words>398</Words>
  <Application>Microsoft Office PowerPoint</Application>
  <PresentationFormat>Экран (4:3)</PresentationFormat>
  <Paragraphs>204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Arial</vt:lpstr>
      <vt:lpstr>Arial Cyr</vt:lpstr>
      <vt:lpstr>Corbel</vt:lpstr>
      <vt:lpstr>Gill Sans MT</vt:lpstr>
      <vt:lpstr>Tahoma</vt:lpstr>
      <vt:lpstr>Times New Roman</vt:lpstr>
      <vt:lpstr>Verdana</vt:lpstr>
      <vt:lpstr>Wingdings</vt:lpstr>
      <vt:lpstr>Wingdings 2</vt:lpstr>
      <vt:lpstr>Солнцестояние</vt:lpstr>
      <vt:lpstr>2020-ЖЫЛДЫН БЮДЖЕТИНИН ДОЛБООРУ БОЮНЧА КООМДУК УГУУ</vt:lpstr>
      <vt:lpstr>Презентация PowerPoint</vt:lpstr>
      <vt:lpstr>Угуунун эрежелери</vt:lpstr>
      <vt:lpstr>Угуунун кун тартиби</vt:lpstr>
      <vt:lpstr>Презентация PowerPoint</vt:lpstr>
      <vt:lpstr>2020-жылдын киреше бөлүгүнүн долбоору –  14921,7мин сом</vt:lpstr>
      <vt:lpstr>2020-жылдын негизги кирешелери</vt:lpstr>
      <vt:lpstr>Таш-Мойнок айыл өкмөтүнүн жергиликтүү бюджетинин чыгаша бөлүгү </vt:lpstr>
      <vt:lpstr>Чыгымдардын статья боюнча аталыштары</vt:lpstr>
      <vt:lpstr>2020-жылдын чыгаша бөлүгүнүн долбоору – 14921,7 мин сом</vt:lpstr>
      <vt:lpstr>2020-жылдын чыгашасынын долбоору</vt:lpstr>
      <vt:lpstr>Презентация PowerPoint</vt:lpstr>
      <vt:lpstr>БИЛИМ БЕРҮҮ  – 4500,0 мин сом.</vt:lpstr>
      <vt:lpstr>СОЦИАЛдык камсыздоо  – 500,0  мин сом.</vt:lpstr>
      <vt:lpstr> ТУРМУШ-ТИРИЧИЛИК КОММУНАЛДЫК ЧАРБА (ТТКЧ) – 2372,1 мин сом.</vt:lpstr>
      <vt:lpstr>Маданият жана СПОРТ  –606,0 миң сом</vt:lpstr>
      <vt:lpstr>Суроолор сунуштар!!!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Azamat</dc:creator>
  <cp:lastModifiedBy>Alpa</cp:lastModifiedBy>
  <cp:revision>94</cp:revision>
  <dcterms:created xsi:type="dcterms:W3CDTF">2016-06-13T05:28:07Z</dcterms:created>
  <dcterms:modified xsi:type="dcterms:W3CDTF">2019-06-13T13:09:13Z</dcterms:modified>
</cp:coreProperties>
</file>